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72" r:id="rId2"/>
    <p:sldId id="882" r:id="rId3"/>
    <p:sldId id="883" r:id="rId4"/>
    <p:sldId id="886" r:id="rId5"/>
    <p:sldId id="890" r:id="rId6"/>
    <p:sldId id="892" r:id="rId7"/>
    <p:sldId id="887" r:id="rId8"/>
    <p:sldId id="885" r:id="rId9"/>
    <p:sldId id="88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DBE7"/>
    <a:srgbClr val="E6E6E6"/>
    <a:srgbClr val="22B3C8"/>
    <a:srgbClr val="808080"/>
    <a:srgbClr val="ADE9F1"/>
    <a:srgbClr val="FDFDFD"/>
    <a:srgbClr val="F39800"/>
    <a:srgbClr val="ECECEC"/>
    <a:srgbClr val="3BD5E1"/>
    <a:srgbClr val="3BD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9" autoAdjust="0"/>
    <p:restoredTop sz="86459" autoAdjust="0"/>
  </p:normalViewPr>
  <p:slideViewPr>
    <p:cSldViewPr snapToGrid="0">
      <p:cViewPr varScale="1">
        <p:scale>
          <a:sx n="74" d="100"/>
          <a:sy n="74" d="100"/>
        </p:scale>
        <p:origin x="1080" y="67"/>
      </p:cViewPr>
      <p:guideLst>
        <p:guide orient="horz" pos="233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5D5D2-8049-4214-9107-E0E24F2F80E6}" type="datetimeFigureOut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F6E3E-B7C5-4041-B7A8-D84A4FFCCC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F6E3E-B7C5-4041-B7A8-D84A4FFCCCE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F6E3E-B7C5-4041-B7A8-D84A4FFCCCE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F6E3E-B7C5-4041-B7A8-D84A4FFCCCE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F6E3E-B7C5-4041-B7A8-D84A4FFCCCE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826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F6E3E-B7C5-4041-B7A8-D84A4FFCCCE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44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F6E3E-B7C5-4041-B7A8-D84A4FFCCCE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173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F6E3E-B7C5-4041-B7A8-D84A4FFCCCE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F6E3E-B7C5-4041-B7A8-D84A4FFCCCE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61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70276" y="-418207"/>
            <a:ext cx="10754924" cy="769441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altLang="zh-CN" sz="5000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CO</a:t>
            </a:r>
            <a:endParaRPr lang="zh-CN" altLang="en-US" sz="50000" dirty="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D01778-4AB5-4705-9FF5-8DC45B47A99D}" type="datetimeFigureOut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B7C2D0-2554-4D1D-824D-D456611564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D01778-4AB5-4705-9FF5-8DC45B47A99D}" type="datetimeFigureOut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B7C2D0-2554-4D1D-824D-D456611564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D01778-4AB5-4705-9FF5-8DC45B47A99D}" type="datetimeFigureOut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B7C2D0-2554-4D1D-824D-D456611564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logo方案-终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526434" y="92075"/>
            <a:ext cx="1324610" cy="43942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4C168C4-FB76-458E-B062-D175764DBF6A}"/>
              </a:ext>
            </a:extLst>
          </p:cNvPr>
          <p:cNvSpPr txBox="1"/>
          <p:nvPr/>
        </p:nvSpPr>
        <p:spPr>
          <a:xfrm>
            <a:off x="4031359" y="1763128"/>
            <a:ext cx="280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学生手册</a:t>
            </a:r>
            <a:endParaRPr lang="en-US" altLang="zh-CN" sz="4800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0743D4B-32C5-4D9E-9EF9-F029380848BF}"/>
              </a:ext>
            </a:extLst>
          </p:cNvPr>
          <p:cNvSpPr txBox="1"/>
          <p:nvPr/>
        </p:nvSpPr>
        <p:spPr>
          <a:xfrm>
            <a:off x="4031359" y="3494039"/>
            <a:ext cx="76376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一、学生申报课题</a:t>
            </a:r>
            <a:endParaRPr lang="en-US" altLang="zh-CN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二、学生选题</a:t>
            </a:r>
            <a:endParaRPr lang="en-US" altLang="zh-CN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三、如何修改题目</a:t>
            </a:r>
            <a:endParaRPr lang="en-US" altLang="zh-CN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四、提交文献综述、开题报告及任务书、中期检查、指导记录、毕业论文（设计）</a:t>
            </a:r>
            <a:endParaRPr lang="en-US" altLang="zh-CN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五、查看答辩组、成绩</a:t>
            </a:r>
            <a:endParaRPr lang="en-US" altLang="zh-CN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六、个人信息维护</a:t>
            </a:r>
            <a:endParaRPr lang="en-US" altLang="zh-CN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logo方案-终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526434" y="92075"/>
            <a:ext cx="1324610" cy="4394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7" y="92075"/>
            <a:ext cx="442765" cy="44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文本框 17"/>
          <p:cNvSpPr txBox="1"/>
          <p:nvPr/>
        </p:nvSpPr>
        <p:spPr>
          <a:xfrm>
            <a:off x="714835" y="6983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一、学生申报课题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6FBA2CA-9AD2-47DF-ABF7-FDC79D83C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703420"/>
            <a:ext cx="4907724" cy="5541516"/>
          </a:xfrm>
          <a:prstGeom prst="rect">
            <a:avLst/>
          </a:prstGeom>
        </p:spPr>
      </p:pic>
      <p:sp>
        <p:nvSpPr>
          <p:cNvPr id="16" name="右箭头 11">
            <a:extLst>
              <a:ext uri="{FF2B5EF4-FFF2-40B4-BE49-F238E27FC236}">
                <a16:creationId xmlns:a16="http://schemas.microsoft.com/office/drawing/2014/main" id="{723381DD-2772-49C9-A1DF-2FD884CCF388}"/>
              </a:ext>
            </a:extLst>
          </p:cNvPr>
          <p:cNvSpPr/>
          <p:nvPr/>
        </p:nvSpPr>
        <p:spPr>
          <a:xfrm>
            <a:off x="6342380" y="3256373"/>
            <a:ext cx="515620" cy="435610"/>
          </a:xfrm>
          <a:prstGeom prst="rightArrow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00103AE-BE70-40F2-95B1-1E0C2409BF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97" y="826544"/>
            <a:ext cx="6210838" cy="5204911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logo方案-终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526434" y="92075"/>
            <a:ext cx="1324610" cy="4394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7" y="92075"/>
            <a:ext cx="442765" cy="44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文本框 17"/>
          <p:cNvSpPr txBox="1"/>
          <p:nvPr/>
        </p:nvSpPr>
        <p:spPr>
          <a:xfrm>
            <a:off x="569362" y="6983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一、学生申报课题</a:t>
            </a:r>
          </a:p>
        </p:txBody>
      </p:sp>
      <p:sp>
        <p:nvSpPr>
          <p:cNvPr id="10" name="矩形: 圆角 57">
            <a:extLst>
              <a:ext uri="{FF2B5EF4-FFF2-40B4-BE49-F238E27FC236}">
                <a16:creationId xmlns:a16="http://schemas.microsoft.com/office/drawing/2014/main" id="{8462004B-B962-4D7D-8C18-22850968E790}"/>
              </a:ext>
            </a:extLst>
          </p:cNvPr>
          <p:cNvSpPr/>
          <p:nvPr/>
        </p:nvSpPr>
        <p:spPr>
          <a:xfrm>
            <a:off x="569362" y="4641368"/>
            <a:ext cx="6412205" cy="1041311"/>
          </a:xfrm>
          <a:prstGeom prst="roundRect">
            <a:avLst>
              <a:gd name="adj" fmla="val 5524"/>
            </a:avLst>
          </a:prstGeom>
          <a:solidFill>
            <a:schemeClr val="bg1"/>
          </a:solidFill>
          <a:ln>
            <a:solidFill>
              <a:srgbClr val="808080"/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9EFA9FD-6DB4-4F35-8E86-3271E127A79D}"/>
              </a:ext>
            </a:extLst>
          </p:cNvPr>
          <p:cNvSpPr txBox="1"/>
          <p:nvPr/>
        </p:nvSpPr>
        <p:spPr>
          <a:xfrm>
            <a:off x="747575" y="4808080"/>
            <a:ext cx="6055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提交后等待指导教师审核、专业负责人审核通过后，即可达成师生双选关系</a:t>
            </a:r>
            <a:endParaRPr lang="zh-CN" sz="20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右箭头 11">
            <a:extLst>
              <a:ext uri="{FF2B5EF4-FFF2-40B4-BE49-F238E27FC236}">
                <a16:creationId xmlns:a16="http://schemas.microsoft.com/office/drawing/2014/main" id="{8A4272E6-8D2F-4405-B9FF-37294120DEC2}"/>
              </a:ext>
            </a:extLst>
          </p:cNvPr>
          <p:cNvSpPr/>
          <p:nvPr/>
        </p:nvSpPr>
        <p:spPr>
          <a:xfrm>
            <a:off x="6925330" y="2224059"/>
            <a:ext cx="515620" cy="435610"/>
          </a:xfrm>
          <a:prstGeom prst="rightArrow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FF7BD1B-F281-4E28-971F-015A6DAF4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979" y="1342034"/>
            <a:ext cx="8032176" cy="28501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2858188-18CF-4C83-AAC1-A069E6DF5E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5330" y="878799"/>
            <a:ext cx="4841952" cy="5385771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logo方案-终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526434" y="92075"/>
            <a:ext cx="1324610" cy="4394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7" y="92075"/>
            <a:ext cx="442765" cy="44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文本框 17"/>
          <p:cNvSpPr txBox="1"/>
          <p:nvPr/>
        </p:nvSpPr>
        <p:spPr>
          <a:xfrm>
            <a:off x="569362" y="165508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二、学生选题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20FD2C8-FEE2-4BF6-B2C7-91860D077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50806"/>
            <a:ext cx="12192000" cy="2556388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logo方案-终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526434" y="92075"/>
            <a:ext cx="1324610" cy="4394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7" y="92075"/>
            <a:ext cx="442765" cy="44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文本框 17"/>
          <p:cNvSpPr txBox="1"/>
          <p:nvPr/>
        </p:nvSpPr>
        <p:spPr>
          <a:xfrm>
            <a:off x="569362" y="16550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三、如何修改题目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2C266F8-94BB-4D3A-B8B2-709AB659A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97" y="929642"/>
            <a:ext cx="11724683" cy="352805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8A4E03F-8994-4746-9693-AD152CC2E399}"/>
              </a:ext>
            </a:extLst>
          </p:cNvPr>
          <p:cNvSpPr txBox="1"/>
          <p:nvPr/>
        </p:nvSpPr>
        <p:spPr>
          <a:xfrm>
            <a:off x="1044170" y="5039591"/>
            <a:ext cx="8349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如果是学生申报的课题，想修改题目</a:t>
            </a:r>
            <a:r>
              <a:rPr lang="en-US" altLang="zh-CN" dirty="0"/>
              <a:t>…</a:t>
            </a:r>
          </a:p>
          <a:p>
            <a:r>
              <a:rPr lang="zh-CN" altLang="en-US" dirty="0"/>
              <a:t>第一步：按如上操作，点“申请修改课题”</a:t>
            </a:r>
            <a:r>
              <a:rPr lang="en-US" altLang="zh-CN" dirty="0"/>
              <a:t>;</a:t>
            </a:r>
          </a:p>
          <a:p>
            <a:r>
              <a:rPr lang="zh-CN" altLang="en-US" dirty="0"/>
              <a:t>第二步见下页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64723263"/>
      </p:ext>
    </p:extLst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logo方案-终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526434" y="92075"/>
            <a:ext cx="1324610" cy="4394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7" y="92075"/>
            <a:ext cx="442765" cy="44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文本框 17"/>
          <p:cNvSpPr txBox="1"/>
          <p:nvPr/>
        </p:nvSpPr>
        <p:spPr>
          <a:xfrm>
            <a:off x="569362" y="16550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三、如何修改题目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8A4E03F-8994-4746-9693-AD152CC2E399}"/>
              </a:ext>
            </a:extLst>
          </p:cNvPr>
          <p:cNvSpPr txBox="1"/>
          <p:nvPr/>
        </p:nvSpPr>
        <p:spPr>
          <a:xfrm>
            <a:off x="347980" y="4831772"/>
            <a:ext cx="5508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第二步：勾选对应题目，点</a:t>
            </a:r>
            <a:r>
              <a:rPr lang="en-US" altLang="zh-CN" dirty="0"/>
              <a:t>”</a:t>
            </a:r>
            <a:r>
              <a:rPr lang="zh-CN" altLang="en-US" dirty="0"/>
              <a:t>申请修改题目</a:t>
            </a:r>
            <a:r>
              <a:rPr lang="en-US" altLang="zh-CN" dirty="0"/>
              <a:t>”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zh-CN" altLang="en-US" dirty="0"/>
              <a:t>第三步：填写修改理由，输入正确的题目信息，点击“提交申请”即可。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B0214A-81FE-4A43-835E-7366DF177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45" y="849606"/>
            <a:ext cx="5116599" cy="357530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CD1D411-C5AD-4AD5-8ECC-41C712C37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066" y="531495"/>
            <a:ext cx="5215107" cy="575274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E4D9886-7B6D-4A5A-83A1-B80BD25B2241}"/>
              </a:ext>
            </a:extLst>
          </p:cNvPr>
          <p:cNvSpPr txBox="1"/>
          <p:nvPr/>
        </p:nvSpPr>
        <p:spPr>
          <a:xfrm>
            <a:off x="432145" y="5977300"/>
            <a:ext cx="5215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如果是老师申报的课题，由老师修改题目。</a:t>
            </a:r>
          </a:p>
        </p:txBody>
      </p:sp>
    </p:spTree>
    <p:extLst>
      <p:ext uri="{BB962C8B-B14F-4D97-AF65-F5344CB8AC3E}">
        <p14:creationId xmlns:p14="http://schemas.microsoft.com/office/powerpoint/2010/main" val="645355464"/>
      </p:ext>
    </p:extLst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logo方案-终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526434" y="92075"/>
            <a:ext cx="1324610" cy="4394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7" y="92075"/>
            <a:ext cx="442765" cy="44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文本框 17"/>
          <p:cNvSpPr txBox="1"/>
          <p:nvPr/>
        </p:nvSpPr>
        <p:spPr>
          <a:xfrm>
            <a:off x="569362" y="165508"/>
            <a:ext cx="11264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四、提交文献综述、开题报告及任务书、中期检查、指导记录、毕业论文（设计）</a:t>
            </a:r>
            <a:endParaRPr lang="en-US" altLang="zh-CN" sz="2400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0D6D756-79DA-4B24-AE1E-2984347E7B13}"/>
              </a:ext>
            </a:extLst>
          </p:cNvPr>
          <p:cNvSpPr txBox="1"/>
          <p:nvPr/>
        </p:nvSpPr>
        <p:spPr>
          <a:xfrm>
            <a:off x="1626542" y="5769162"/>
            <a:ext cx="9534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学生提交文献综述、开题报告及任务书等过程文档，指导教师审核；可根据留言进行修改；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提交毕业设计（论文）；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详细界面见左边导航栏“过程文档管理”，上图仅供参考。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BC8870-3F20-4973-973D-56397032F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432" y="581006"/>
            <a:ext cx="8550067" cy="511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51270"/>
      </p:ext>
    </p:extLst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logo方案-终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526434" y="92075"/>
            <a:ext cx="1324610" cy="4394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7" y="92075"/>
            <a:ext cx="442765" cy="44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文本框 17"/>
          <p:cNvSpPr txBox="1"/>
          <p:nvPr/>
        </p:nvSpPr>
        <p:spPr>
          <a:xfrm>
            <a:off x="569362" y="16550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38F1A40-4B6F-406A-B04E-CBE511167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105" y="2133487"/>
            <a:ext cx="9807790" cy="259102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AD9109A-D7E1-4F9D-8F2D-7219507E7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969" y="1207577"/>
            <a:ext cx="11088061" cy="444284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F528E45-A322-4CE6-B670-FC851DC73D6B}"/>
              </a:ext>
            </a:extLst>
          </p:cNvPr>
          <p:cNvSpPr txBox="1"/>
          <p:nvPr/>
        </p:nvSpPr>
        <p:spPr>
          <a:xfrm>
            <a:off x="569362" y="165508"/>
            <a:ext cx="3387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五、查看答辩组、成绩</a:t>
            </a:r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logo方案-终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526434" y="92075"/>
            <a:ext cx="1324610" cy="4394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7" y="92075"/>
            <a:ext cx="442765" cy="44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文本框 17"/>
          <p:cNvSpPr txBox="1"/>
          <p:nvPr/>
        </p:nvSpPr>
        <p:spPr>
          <a:xfrm>
            <a:off x="569362" y="69830"/>
            <a:ext cx="2691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六、个人信息维护</a:t>
            </a:r>
            <a:endParaRPr lang="en-US" altLang="zh-CN" sz="2400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9471436-A71A-4C7E-A2FF-4ECDF36E1CFB}"/>
              </a:ext>
            </a:extLst>
          </p:cNvPr>
          <p:cNvSpPr txBox="1"/>
          <p:nvPr/>
        </p:nvSpPr>
        <p:spPr>
          <a:xfrm>
            <a:off x="6338454" y="665391"/>
            <a:ext cx="53326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电子签名制作方法</a:t>
            </a:r>
            <a:endParaRPr lang="en-US" altLang="zh-CN" b="1" dirty="0"/>
          </a:p>
          <a:p>
            <a:r>
              <a:rPr lang="zh-CN" altLang="zh-CN" b="1" dirty="0"/>
              <a:t>第</a:t>
            </a:r>
            <a:r>
              <a:rPr lang="en-US" altLang="zh-CN" b="1" dirty="0"/>
              <a:t>1</a:t>
            </a:r>
            <a:r>
              <a:rPr lang="zh-CN" altLang="zh-CN" b="1" dirty="0"/>
              <a:t>步：在白纸上手写签名，使用全能扫描王或者美图秀秀等软件，对签名图片进行拍照剪裁。</a:t>
            </a:r>
            <a:endParaRPr lang="zh-CN" altLang="zh-CN" dirty="0"/>
          </a:p>
          <a:p>
            <a:r>
              <a:rPr lang="zh-CN" altLang="zh-CN" b="1" dirty="0"/>
              <a:t>（注意：裁剪需要将四周留有空白（见下图），否则上传后签名会很大，不美观）</a:t>
            </a:r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r>
              <a:rPr lang="zh-CN" altLang="zh-CN" b="1" dirty="0"/>
              <a:t>第</a:t>
            </a:r>
            <a:r>
              <a:rPr lang="en-US" altLang="zh-CN" b="1" dirty="0"/>
              <a:t>2</a:t>
            </a:r>
            <a:r>
              <a:rPr lang="zh-CN" altLang="zh-CN" b="1" dirty="0"/>
              <a:t>步：将图片调成“黑白效果”，并亮度调高，显示效果尽可能达到下图效果。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zh-CN" b="1" dirty="0"/>
              <a:t>第</a:t>
            </a:r>
            <a:r>
              <a:rPr lang="en-US" altLang="zh-CN" b="1" dirty="0"/>
              <a:t>3</a:t>
            </a:r>
            <a:r>
              <a:rPr lang="zh-CN" altLang="zh-CN" b="1" dirty="0"/>
              <a:t>步：使用电脑的画图软件打开图片，将像素进行调整。</a:t>
            </a:r>
            <a:endParaRPr lang="zh-CN" altLang="zh-CN" dirty="0"/>
          </a:p>
          <a:p>
            <a:r>
              <a:rPr lang="zh-CN" altLang="zh-CN" b="1" dirty="0"/>
              <a:t>（签名图片支持</a:t>
            </a:r>
            <a:r>
              <a:rPr lang="en-US" altLang="zh-CN" b="1" dirty="0"/>
              <a:t>jpg</a:t>
            </a:r>
            <a:r>
              <a:rPr lang="zh-CN" altLang="zh-CN" b="1" dirty="0"/>
              <a:t>、</a:t>
            </a:r>
            <a:r>
              <a:rPr lang="en-US" altLang="zh-CN" b="1" dirty="0" err="1"/>
              <a:t>png</a:t>
            </a:r>
            <a:r>
              <a:rPr lang="zh-CN" altLang="zh-CN" b="1" dirty="0"/>
              <a:t>、</a:t>
            </a:r>
            <a:r>
              <a:rPr lang="en-US" altLang="zh-CN" b="1" dirty="0"/>
              <a:t>gif</a:t>
            </a:r>
            <a:r>
              <a:rPr lang="zh-CN" altLang="zh-CN" b="1" dirty="0"/>
              <a:t>、</a:t>
            </a:r>
            <a:r>
              <a:rPr lang="en-US" altLang="zh-CN" b="1" dirty="0"/>
              <a:t>bmp</a:t>
            </a:r>
            <a:r>
              <a:rPr lang="zh-CN" altLang="zh-CN" b="1" dirty="0"/>
              <a:t>格式。尺寸要求：宽度为：</a:t>
            </a:r>
            <a:r>
              <a:rPr lang="en-US" altLang="zh-CN" b="1" dirty="0"/>
              <a:t>100~200</a:t>
            </a:r>
            <a:r>
              <a:rPr lang="zh-CN" altLang="zh-CN" b="1" dirty="0"/>
              <a:t>像素范围内；高度为：</a:t>
            </a:r>
            <a:r>
              <a:rPr lang="en-US" altLang="zh-CN" b="1" dirty="0"/>
              <a:t>50~100</a:t>
            </a:r>
            <a:r>
              <a:rPr lang="zh-CN" altLang="zh-CN" b="1" dirty="0"/>
              <a:t>像素范围内。）</a:t>
            </a:r>
            <a:endParaRPr lang="zh-CN" altLang="zh-CN" dirty="0"/>
          </a:p>
          <a:p>
            <a:endParaRPr lang="zh-CN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E048454-E87E-4EA4-B7C0-9FCE3F94BA1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695016" y="1888870"/>
            <a:ext cx="1350963" cy="62061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C0E398-55BE-4E16-995D-304119BE1D9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497339" y="4586087"/>
            <a:ext cx="1800485" cy="62061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97E6945-A56D-427B-9BDC-34A55BE3B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979" y="779378"/>
            <a:ext cx="5896957" cy="50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48962"/>
      </p:ext>
    </p:extLst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3CCCC"/>
        </a:solidFill>
        <a:ln>
          <a:solidFill>
            <a:srgbClr val="33CCC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386</Words>
  <Application>Microsoft Office PowerPoint</Application>
  <PresentationFormat>宽屏</PresentationFormat>
  <Paragraphs>43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shenyanhbxf@126.com</dc:creator>
  <cp:lastModifiedBy> </cp:lastModifiedBy>
  <cp:revision>1288</cp:revision>
  <dcterms:created xsi:type="dcterms:W3CDTF">2019-10-10T09:20:44Z</dcterms:created>
  <dcterms:modified xsi:type="dcterms:W3CDTF">2019-11-20T01:22:36Z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2052-1.6.0.2399</vt:lpwstr>
  </property>
  <property fmtid="{D5CDD505-2E9C-101B-9397-08002B2CF9AE}" pid="3" name="KSORubyTemplateID">
    <vt:lpwstr>8</vt:lpwstr>
  </property>
</Properties>
</file>