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2" r:id="rId3"/>
    <p:sldId id="882" r:id="rId5"/>
    <p:sldId id="883" r:id="rId6"/>
    <p:sldId id="886" r:id="rId7"/>
    <p:sldId id="887" r:id="rId8"/>
    <p:sldId id="885" r:id="rId9"/>
    <p:sldId id="897" r:id="rId10"/>
    <p:sldId id="895" r:id="rId11"/>
    <p:sldId id="896" r:id="rId12"/>
    <p:sldId id="898" r:id="rId13"/>
    <p:sldId id="888" r:id="rId14"/>
    <p:sldId id="889" r:id="rId15"/>
    <p:sldId id="884" r:id="rId16"/>
    <p:sldId id="890" r:id="rId17"/>
    <p:sldId id="891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DBE7"/>
    <a:srgbClr val="E6E6E6"/>
    <a:srgbClr val="22B3C8"/>
    <a:srgbClr val="808080"/>
    <a:srgbClr val="ADE9F1"/>
    <a:srgbClr val="FDFDFD"/>
    <a:srgbClr val="F39800"/>
    <a:srgbClr val="ECECEC"/>
    <a:srgbClr val="3BD5E1"/>
    <a:srgbClr val="3BD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79" autoAdjust="0"/>
    <p:restoredTop sz="86459" autoAdjust="0"/>
  </p:normalViewPr>
  <p:slideViewPr>
    <p:cSldViewPr snapToGrid="0">
      <p:cViewPr varScale="1">
        <p:scale>
          <a:sx n="74" d="100"/>
          <a:sy n="74" d="100"/>
        </p:scale>
        <p:origin x="1080" y="67"/>
      </p:cViewPr>
      <p:guideLst>
        <p:guide orient="horz" pos="233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5D5D2-8049-4214-9107-E0E24F2F80E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F6E3E-B7C5-4041-B7A8-D84A4FFCCCE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70276" y="-418207"/>
            <a:ext cx="10754924" cy="7694414"/>
          </a:xfrm>
          <a:prstGeom prst="rect">
            <a:avLst/>
          </a:prstGeom>
          <a:noFill/>
          <a:effectLst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altLang="zh-CN" sz="50000" dirty="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  <a:gs pos="0">
                      <a:schemeClr val="bg1">
                        <a:lumMod val="8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CO</a:t>
            </a:r>
            <a:endParaRPr lang="zh-CN" altLang="en-US" sz="50000" dirty="0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01778-4AB5-4705-9FF5-8DC45B47A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7C2D0-2554-4D1D-824D-D456611564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01778-4AB5-4705-9FF5-8DC45B47A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7C2D0-2554-4D1D-824D-D456611564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D01778-4AB5-4705-9FF5-8DC45B47A99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B7C2D0-2554-4D1D-824D-D456611564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535506" y="1989225"/>
            <a:ext cx="5120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指导教师操作手册</a:t>
            </a:r>
            <a:endParaRPr lang="en-US" altLang="zh-CN" sz="48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18671" y="3158837"/>
            <a:ext cx="31854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一、教师申报课题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二、如何选择学生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三、审核学生申报课题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四、如何修改题目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五、审核开题报告等过程文档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六、审核毕业设计（论文）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七、导师评阅学生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八、导出文档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九、个人信息维护</a:t>
            </a:r>
            <a:endParaRPr lang="en-US" altLang="zh-CN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264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四、如何修改题目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57"/>
          <p:cNvSpPr/>
          <p:nvPr/>
        </p:nvSpPr>
        <p:spPr>
          <a:xfrm>
            <a:off x="370156" y="700606"/>
            <a:ext cx="10339048" cy="876155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9362" y="944233"/>
            <a:ext cx="906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、课题最终审核通过后，如果是</a:t>
            </a:r>
            <a:r>
              <a:rPr lang="zh-CN" altLang="en-US" i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学生申报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的课题想修改题目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70156" y="6194477"/>
            <a:ext cx="842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第二步：查看学生最终提交的课题题目和相关内容，选择审核状态，填写审核意见，点击“提交”即可给学生更换课题题目。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56" y="1590564"/>
            <a:ext cx="9060872" cy="4442685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714835" y="69830"/>
            <a:ext cx="5541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五、审核开题报告及任务书等过程文档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: 圆角 57"/>
          <p:cNvSpPr/>
          <p:nvPr/>
        </p:nvSpPr>
        <p:spPr>
          <a:xfrm>
            <a:off x="1102702" y="845327"/>
            <a:ext cx="10266218" cy="1300823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151831" y="997790"/>
            <a:ext cx="10141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1</a:t>
            </a:r>
            <a:r>
              <a:rPr lang="zh-CN" altLang="en-US" sz="2000" b="1" dirty="0"/>
              <a:t>开题报告，可进行句、段或者整体进行“划词批注”功能，学生页面可查看到修改意见；</a:t>
            </a:r>
            <a:endParaRPr lang="en-US" altLang="zh-CN" sz="2000" b="1" dirty="0"/>
          </a:p>
          <a:p>
            <a:r>
              <a:rPr lang="en-US" altLang="zh-CN" sz="2000" b="1" dirty="0"/>
              <a:t>2</a:t>
            </a:r>
            <a:r>
              <a:rPr lang="zh-CN" altLang="en-US" sz="2000" b="1" dirty="0"/>
              <a:t>如开题报告审核通过，可点击“允许修改”，学生即可修改；</a:t>
            </a:r>
            <a:endParaRPr lang="en-US" altLang="zh-CN" sz="2000" b="1" dirty="0"/>
          </a:p>
          <a:p>
            <a:r>
              <a:rPr lang="en-US" altLang="zh-CN" sz="2000" b="1" dirty="0"/>
              <a:t>3</a:t>
            </a:r>
            <a:r>
              <a:rPr lang="zh-CN" altLang="en-US" sz="2000" b="1" dirty="0"/>
              <a:t>中期检查、指导记录、文献综述等过程文档，流程都是学生提交，指导老师审核。</a:t>
            </a:r>
            <a:endParaRPr lang="zh-CN" altLang="en-US" sz="2000" b="1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03" y="2165916"/>
            <a:ext cx="11341794" cy="4010527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69830"/>
            <a:ext cx="3922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六、审核毕业设计（论文）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57"/>
          <p:cNvSpPr/>
          <p:nvPr/>
        </p:nvSpPr>
        <p:spPr>
          <a:xfrm>
            <a:off x="800101" y="5773362"/>
            <a:ext cx="11407372" cy="1041311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963700" y="5940074"/>
            <a:ext cx="1108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毕业论文审核，可进行“下载原文”</a:t>
            </a: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“阅读原文”</a:t>
            </a: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“划词批注”</a:t>
            </a: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“审核意见”都支持；</a:t>
            </a:r>
            <a:endParaRPr lang="en-US" altLang="zh-CN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论文经过“不通过”后，学生重新修改；确认可以检测后，指导教师点击“确认检测”按钮即可</a:t>
            </a:r>
            <a:endParaRPr lang="zh-CN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29" y="765980"/>
            <a:ext cx="11851044" cy="4924026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6983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七、导师评阅学生</a:t>
            </a:r>
            <a:endParaRPr lang="en-US" altLang="zh-CN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3893"/>
            <a:ext cx="12192000" cy="28324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801" y="3065796"/>
            <a:ext cx="4203200" cy="3530466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69830"/>
            <a:ext cx="2086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八、导出文档</a:t>
            </a:r>
            <a:endParaRPr lang="en-US" altLang="zh-CN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57"/>
          <p:cNvSpPr/>
          <p:nvPr/>
        </p:nvSpPr>
        <p:spPr>
          <a:xfrm>
            <a:off x="443672" y="5484200"/>
            <a:ext cx="11407372" cy="1041311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16797" y="5728902"/>
            <a:ext cx="1108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选中学生，鼠标放到“</a:t>
            </a: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word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文档导出”，导出选中学生；</a:t>
            </a: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过几分钟后，点击显示下载列表；</a:t>
            </a:r>
            <a:r>
              <a:rPr lang="en-US" altLang="zh-CN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000" dirty="0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可微信扫一扫进行下载提醒。</a:t>
            </a:r>
            <a:endParaRPr lang="en-US" altLang="zh-CN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7" y="860187"/>
            <a:ext cx="11825774" cy="436644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796" y="531495"/>
            <a:ext cx="6132657" cy="5915385"/>
          </a:xfrm>
          <a:prstGeom prst="rect">
            <a:avLst/>
          </a:prstGeom>
        </p:spPr>
      </p:pic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69830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九、个人信息维护</a:t>
            </a:r>
            <a:endParaRPr lang="en-US" altLang="zh-CN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338454" y="665391"/>
            <a:ext cx="53326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电子签名制作方法</a:t>
            </a:r>
            <a:endParaRPr lang="en-US" altLang="zh-CN" b="1" dirty="0"/>
          </a:p>
          <a:p>
            <a:r>
              <a:rPr lang="zh-CN" altLang="zh-CN" b="1" dirty="0"/>
              <a:t>第</a:t>
            </a:r>
            <a:r>
              <a:rPr lang="en-US" altLang="zh-CN" b="1" dirty="0"/>
              <a:t>1</a:t>
            </a:r>
            <a:r>
              <a:rPr lang="zh-CN" altLang="zh-CN" b="1" dirty="0"/>
              <a:t>步：在白纸上手写签名，使用全能扫描王或者美图秀秀等软件，对签名图片进行拍照剪裁。</a:t>
            </a:r>
            <a:endParaRPr lang="zh-CN" altLang="zh-CN" dirty="0"/>
          </a:p>
          <a:p>
            <a:r>
              <a:rPr lang="zh-CN" altLang="zh-CN" b="1" dirty="0"/>
              <a:t>（注意：裁剪需要将四周留有空白（见下图），否则上传后签名会很大，不美观）</a:t>
            </a:r>
            <a:endParaRPr lang="en-US" altLang="zh-CN" b="1" dirty="0"/>
          </a:p>
          <a:p>
            <a:endParaRPr lang="en-US" altLang="zh-CN" b="1" dirty="0"/>
          </a:p>
          <a:p>
            <a:endParaRPr lang="en-US" altLang="zh-CN" b="1" dirty="0"/>
          </a:p>
          <a:p>
            <a:r>
              <a:rPr lang="zh-CN" altLang="zh-CN" b="1" dirty="0"/>
              <a:t>第</a:t>
            </a:r>
            <a:r>
              <a:rPr lang="en-US" altLang="zh-CN" b="1" dirty="0"/>
              <a:t>2</a:t>
            </a:r>
            <a:r>
              <a:rPr lang="zh-CN" altLang="zh-CN" b="1" dirty="0"/>
              <a:t>步：将图片调成“黑白效果”，并亮度调高，显示效果尽可能达到下图效果。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zh-CN" b="1" dirty="0"/>
              <a:t>第</a:t>
            </a:r>
            <a:r>
              <a:rPr lang="en-US" altLang="zh-CN" b="1" dirty="0"/>
              <a:t>3</a:t>
            </a:r>
            <a:r>
              <a:rPr lang="zh-CN" altLang="zh-CN" b="1" dirty="0"/>
              <a:t>步：使用电脑的画图软件打开图片，将像素进行调整。</a:t>
            </a:r>
            <a:endParaRPr lang="zh-CN" altLang="zh-CN" dirty="0"/>
          </a:p>
          <a:p>
            <a:r>
              <a:rPr lang="zh-CN" altLang="zh-CN" b="1" dirty="0"/>
              <a:t>（签名图片支持</a:t>
            </a:r>
            <a:r>
              <a:rPr lang="en-US" altLang="zh-CN" b="1" dirty="0"/>
              <a:t>jpg</a:t>
            </a:r>
            <a:r>
              <a:rPr lang="zh-CN" altLang="zh-CN" b="1" dirty="0"/>
              <a:t>、</a:t>
            </a:r>
            <a:r>
              <a:rPr lang="en-US" altLang="zh-CN" b="1" dirty="0" err="1"/>
              <a:t>png</a:t>
            </a:r>
            <a:r>
              <a:rPr lang="zh-CN" altLang="zh-CN" b="1" dirty="0"/>
              <a:t>、</a:t>
            </a:r>
            <a:r>
              <a:rPr lang="en-US" altLang="zh-CN" b="1" dirty="0"/>
              <a:t>gif</a:t>
            </a:r>
            <a:r>
              <a:rPr lang="zh-CN" altLang="zh-CN" b="1" dirty="0"/>
              <a:t>、</a:t>
            </a:r>
            <a:r>
              <a:rPr lang="en-US" altLang="zh-CN" b="1" dirty="0"/>
              <a:t>bmp</a:t>
            </a:r>
            <a:r>
              <a:rPr lang="zh-CN" altLang="zh-CN" b="1" dirty="0"/>
              <a:t>格式。尺寸要求：宽度为：</a:t>
            </a:r>
            <a:r>
              <a:rPr lang="en-US" altLang="zh-CN" b="1" dirty="0"/>
              <a:t>100~200</a:t>
            </a:r>
            <a:r>
              <a:rPr lang="zh-CN" altLang="zh-CN" b="1" dirty="0"/>
              <a:t>像素范围内；高度为：</a:t>
            </a:r>
            <a:r>
              <a:rPr lang="en-US" altLang="zh-CN" b="1" dirty="0"/>
              <a:t>50~100</a:t>
            </a:r>
            <a:r>
              <a:rPr lang="zh-CN" altLang="zh-CN" b="1" dirty="0"/>
              <a:t>像素范围内。）</a:t>
            </a:r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en-US" dirty="0"/>
          </a:p>
        </p:txBody>
      </p:sp>
      <p:pic>
        <p:nvPicPr>
          <p:cNvPr id="22" name="图片 21"/>
          <p:cNvPicPr/>
          <p:nvPr/>
        </p:nvPicPr>
        <p:blipFill>
          <a:blip r:embed="rId4"/>
          <a:stretch>
            <a:fillRect/>
          </a:stretch>
        </p:blipFill>
        <p:spPr>
          <a:xfrm>
            <a:off x="9695016" y="1888870"/>
            <a:ext cx="1350963" cy="62061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5"/>
          <a:stretch>
            <a:fillRect/>
          </a:stretch>
        </p:blipFill>
        <p:spPr>
          <a:xfrm>
            <a:off x="4518131" y="5363810"/>
            <a:ext cx="1082569" cy="504586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5"/>
          <a:stretch>
            <a:fillRect/>
          </a:stretch>
        </p:blipFill>
        <p:spPr>
          <a:xfrm>
            <a:off x="9644903" y="5123943"/>
            <a:ext cx="1401076" cy="61976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714835" y="6983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一、教师申报课题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659512"/>
            <a:ext cx="4907724" cy="5699724"/>
          </a:xfrm>
          <a:prstGeom prst="rect">
            <a:avLst/>
          </a:prstGeom>
        </p:spPr>
      </p:pic>
      <p:sp>
        <p:nvSpPr>
          <p:cNvPr id="16" name="右箭头 11"/>
          <p:cNvSpPr/>
          <p:nvPr/>
        </p:nvSpPr>
        <p:spPr>
          <a:xfrm>
            <a:off x="6342380" y="2038648"/>
            <a:ext cx="515620" cy="435610"/>
          </a:xfrm>
          <a:prstGeom prst="rightArrow">
            <a:avLst/>
          </a:prstGeom>
          <a:solidFill>
            <a:srgbClr val="33CCCC"/>
          </a:solidFill>
          <a:ln>
            <a:solidFill>
              <a:srgbClr val="33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: 圆角 57"/>
          <p:cNvSpPr/>
          <p:nvPr/>
        </p:nvSpPr>
        <p:spPr>
          <a:xfrm>
            <a:off x="320533" y="4661553"/>
            <a:ext cx="6082359" cy="1041311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1033900" y="4982153"/>
            <a:ext cx="515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000" b="1" dirty="0"/>
              <a:t>教师申报课题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（选题分析）</a:t>
            </a:r>
            <a:r>
              <a:rPr lang="en-US" altLang="zh-CN" sz="2000" b="1" dirty="0"/>
              <a:t>-</a:t>
            </a:r>
            <a:r>
              <a:rPr lang="zh-CN" altLang="en-US" sz="2000" b="1" dirty="0"/>
              <a:t>录入课题</a:t>
            </a:r>
            <a:endParaRPr lang="zh-CN" altLang="en-US" sz="20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533" y="659512"/>
            <a:ext cx="6082359" cy="3143561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69830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一、教师申报课题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57"/>
          <p:cNvSpPr/>
          <p:nvPr/>
        </p:nvSpPr>
        <p:spPr>
          <a:xfrm>
            <a:off x="342947" y="4502266"/>
            <a:ext cx="4821382" cy="1337425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69362" y="4663146"/>
            <a:ext cx="45533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提交后等待专业负责人审核，审核通过后，自动下发给可选专业范围内的学生，供学生进行选题。</a:t>
            </a:r>
            <a:endParaRPr lang="zh-CN" sz="2000" dirty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2927" y="597300"/>
            <a:ext cx="6416126" cy="58907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648" y="553740"/>
            <a:ext cx="5073980" cy="3706533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263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二、如何选择学生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17049" y="662997"/>
            <a:ext cx="10357370" cy="1230086"/>
            <a:chOff x="1074" y="1841"/>
            <a:chExt cx="5928" cy="1818"/>
          </a:xfrm>
        </p:grpSpPr>
        <p:sp>
          <p:nvSpPr>
            <p:cNvPr id="8" name="矩形: 圆角 57"/>
            <p:cNvSpPr/>
            <p:nvPr/>
          </p:nvSpPr>
          <p:spPr>
            <a:xfrm>
              <a:off x="1074" y="1841"/>
              <a:ext cx="5928" cy="1818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>
              <a:solidFill>
                <a:srgbClr val="80808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171" y="2205"/>
              <a:ext cx="5831" cy="1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方式一：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如上页所示，在出题时，直接指定学生，提交后，经专业负责人审核，审核通过后即完成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。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55149" y="2024586"/>
            <a:ext cx="10380084" cy="4741340"/>
            <a:chOff x="1019" y="2171"/>
            <a:chExt cx="5941" cy="5744"/>
          </a:xfrm>
        </p:grpSpPr>
        <p:sp>
          <p:nvSpPr>
            <p:cNvPr id="11" name="矩形: 圆角 57"/>
            <p:cNvSpPr/>
            <p:nvPr/>
          </p:nvSpPr>
          <p:spPr>
            <a:xfrm>
              <a:off x="1019" y="2171"/>
              <a:ext cx="5928" cy="5744"/>
            </a:xfrm>
            <a:prstGeom prst="roundRect">
              <a:avLst>
                <a:gd name="adj" fmla="val 5524"/>
              </a:avLst>
            </a:prstGeom>
            <a:solidFill>
              <a:schemeClr val="bg1"/>
            </a:solidFill>
            <a:ln>
              <a:solidFill>
                <a:srgbClr val="808080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29" y="2237"/>
              <a:ext cx="5831" cy="1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方式二：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如上页所示，在出题时，不指定学生，提交后，经专业负责人审核，审核通过后，自动下发给可选专业范围内的学生，供学生进行选题。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/>
              <a:r>
                <a:rPr lang="zh-CN" altLang="en-US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学生选择此题目后，需要指导教师进行确认，如下图所示：</a:t>
              </a:r>
              <a:endPara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  <a:p>
              <a:pPr algn="l"/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 </a:t>
              </a: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279" y="3289084"/>
            <a:ext cx="9027464" cy="3403408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三、审核学生申报课题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: 圆角 57"/>
          <p:cNvSpPr/>
          <p:nvPr/>
        </p:nvSpPr>
        <p:spPr>
          <a:xfrm>
            <a:off x="843667" y="1075055"/>
            <a:ext cx="10357370" cy="1230086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1683" y="1152186"/>
            <a:ext cx="10356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方式三：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学生在系统中自己提交题目，同时指定指导老师，经指导老师审核、专业负责人审核通过后完成，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此方式，需要指导教师“审核学生申报题目”，见下图：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67" y="2636916"/>
            <a:ext cx="10357370" cy="3737140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264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四、如何修改题目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2055" y="6087207"/>
            <a:ext cx="1024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第一步：指导老师点“教师申报题目”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“申请修改题目”；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47" y="1490709"/>
            <a:ext cx="11242681" cy="4313003"/>
          </a:xfrm>
          <a:prstGeom prst="rect">
            <a:avLst/>
          </a:prstGeom>
        </p:spPr>
      </p:pic>
      <p:sp>
        <p:nvSpPr>
          <p:cNvPr id="14" name="矩形: 圆角 57"/>
          <p:cNvSpPr/>
          <p:nvPr/>
        </p:nvSpPr>
        <p:spPr>
          <a:xfrm>
            <a:off x="270447" y="664256"/>
            <a:ext cx="10517331" cy="780064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603998" y="910286"/>
            <a:ext cx="906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、课题最终审核通过后，如果是</a:t>
            </a:r>
            <a:r>
              <a:rPr lang="zh-CN" altLang="en-US" i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教师申报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的课题想修改题目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</p:spTree>
  </p:cSld>
  <p:clrMapOvr>
    <a:masterClrMapping/>
  </p:clrMapOvr>
  <p:transition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264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四、如何修改题目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5337" y="4858556"/>
            <a:ext cx="6912691" cy="101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第二步：勾选对应题目，点击“申请修改题目”；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第三步：输入修改课题的理由，填写最终的课题题目和其他课题内容，点击“提交申请”即可。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97" y="700606"/>
            <a:ext cx="9019309" cy="32380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6768" y="3200758"/>
            <a:ext cx="4399976" cy="3069098"/>
          </a:xfrm>
          <a:prstGeom prst="rect">
            <a:avLst/>
          </a:prstGeom>
        </p:spPr>
      </p:pic>
    </p:spTree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2054" y="703969"/>
            <a:ext cx="10487891" cy="5142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logo方案-终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10526434" y="92075"/>
            <a:ext cx="1324610" cy="43942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97" y="92075"/>
            <a:ext cx="442765" cy="442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文本框 17"/>
          <p:cNvSpPr txBox="1"/>
          <p:nvPr/>
        </p:nvSpPr>
        <p:spPr>
          <a:xfrm>
            <a:off x="569362" y="165508"/>
            <a:ext cx="2646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22486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四、如何修改题目</a:t>
            </a:r>
            <a:endParaRPr lang="zh-CN" altLang="en-US" sz="2400" dirty="0">
              <a:solidFill>
                <a:srgbClr val="22486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: 圆角 57"/>
          <p:cNvSpPr/>
          <p:nvPr/>
        </p:nvSpPr>
        <p:spPr>
          <a:xfrm>
            <a:off x="370156" y="700606"/>
            <a:ext cx="10339048" cy="876155"/>
          </a:xfrm>
          <a:prstGeom prst="roundRect">
            <a:avLst>
              <a:gd name="adj" fmla="val 5524"/>
            </a:avLst>
          </a:prstGeom>
          <a:solidFill>
            <a:schemeClr val="bg1"/>
          </a:solidFill>
          <a:ln>
            <a:solidFill>
              <a:srgbClr val="808080"/>
            </a:solidFill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79" y="1745872"/>
            <a:ext cx="11465010" cy="371035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69362" y="944233"/>
            <a:ext cx="906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、课题最终审核通过后，如果是</a:t>
            </a:r>
            <a:r>
              <a:rPr lang="zh-CN" altLang="en-US" i="1" dirty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学生申报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的课题想修改题目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47979" y="5746173"/>
            <a:ext cx="8421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第一步：点击“师生双选管理”</a:t>
            </a:r>
            <a:r>
              <a:rPr lang="en-US" altLang="zh-CN" dirty="0"/>
              <a:t>-</a:t>
            </a:r>
            <a:r>
              <a:rPr lang="zh-CN" altLang="en-US" dirty="0"/>
              <a:t>“查看修改题目申请”，学生已经在自己的界面申请修改题目以后，右边操作栏点“查看详情”；</a:t>
            </a:r>
            <a:endParaRPr lang="zh-CN" altLang="en-US" dirty="0"/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3CCCC"/>
        </a:solidFill>
        <a:ln>
          <a:solidFill>
            <a:srgbClr val="33CCCC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1222</Words>
  <Application>WPS 演示</Application>
  <PresentationFormat>宽屏</PresentationFormat>
  <Paragraphs>94</Paragraphs>
  <Slides>15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shenyanhbxf@126.com</dc:creator>
  <cp:lastModifiedBy>花明</cp:lastModifiedBy>
  <cp:revision>1306</cp:revision>
  <dcterms:created xsi:type="dcterms:W3CDTF">2019-10-10T09:20:00Z</dcterms:created>
  <dcterms:modified xsi:type="dcterms:W3CDTF">2021-02-26T04:10:00Z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2052-11.3.0.9236</vt:lpwstr>
  </property>
  <property fmtid="{D5CDD505-2E9C-101B-9397-08002B2CF9AE}" pid="3" name="KSORubyTemplateID">
    <vt:lpwstr>8</vt:lpwstr>
  </property>
</Properties>
</file>